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69" r:id="rId3"/>
    <p:sldId id="281" r:id="rId4"/>
    <p:sldId id="260" r:id="rId5"/>
    <p:sldId id="282" r:id="rId6"/>
    <p:sldId id="278" r:id="rId7"/>
    <p:sldId id="261" r:id="rId8"/>
    <p:sldId id="262" r:id="rId9"/>
    <p:sldId id="283" r:id="rId10"/>
    <p:sldId id="272" r:id="rId11"/>
    <p:sldId id="279" r:id="rId12"/>
    <p:sldId id="277" r:id="rId13"/>
    <p:sldId id="265" r:id="rId14"/>
    <p:sldId id="284" r:id="rId15"/>
    <p:sldId id="27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FECA"/>
    <a:srgbClr val="B1FDB1"/>
    <a:srgbClr val="08F808"/>
    <a:srgbClr val="FFC5FF"/>
    <a:srgbClr val="E8FAB0"/>
    <a:srgbClr val="E1F896"/>
    <a:srgbClr val="0000FF"/>
    <a:srgbClr val="9900CC"/>
    <a:srgbClr val="89FFE9"/>
    <a:srgbClr val="B9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6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A6BAA-1AE2-41B3-8288-57D9B9C864FE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FE55B-6458-44C6-A692-94C80A494B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710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FE55B-6458-44C6-A692-94C80A494BE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8077200" cy="5791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67475" y="1371600"/>
            <a:ext cx="3575018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115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 flipH="1">
            <a:off x="662938" y="691849"/>
            <a:ext cx="7791448" cy="748510"/>
          </a:xfrm>
          <a:prstGeom prst="round2DiagRect">
            <a:avLst>
              <a:gd name="adj1" fmla="val 0"/>
              <a:gd name="adj2" fmla="val 0"/>
            </a:avLst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দেবদাস কর্মকার</a:t>
            </a:r>
          </a:p>
        </p:txBody>
      </p:sp>
      <p:sp>
        <p:nvSpPr>
          <p:cNvPr id="5" name="Round Diagonal Corner Rectangle 4"/>
          <p:cNvSpPr/>
          <p:nvPr/>
        </p:nvSpPr>
        <p:spPr>
          <a:xfrm>
            <a:off x="666823" y="2208903"/>
            <a:ext cx="7795118" cy="679256"/>
          </a:xfrm>
          <a:prstGeom prst="round2DiagRect">
            <a:avLst>
              <a:gd name="adj1" fmla="val 0"/>
              <a:gd name="adj2" fmla="val 0"/>
            </a:avLst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 মডেল বহুমূখী উচ্চ বিদ্যালয়</a:t>
            </a:r>
          </a:p>
        </p:txBody>
      </p:sp>
      <p:sp>
        <p:nvSpPr>
          <p:cNvPr id="4" name="Round Diagonal Corner Rectangle 3"/>
          <p:cNvSpPr/>
          <p:nvPr/>
        </p:nvSpPr>
        <p:spPr>
          <a:xfrm>
            <a:off x="666750" y="3471179"/>
            <a:ext cx="7791450" cy="636180"/>
          </a:xfrm>
          <a:prstGeom prst="round2DiagRect">
            <a:avLst>
              <a:gd name="adj1" fmla="val 0"/>
              <a:gd name="adj2" fmla="val 0"/>
            </a:avLst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ঃ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০১৭১৫০১৬১৫৬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 rot="10800000" flipV="1">
            <a:off x="666751" y="4107359"/>
            <a:ext cx="7791450" cy="609600"/>
          </a:xfrm>
          <a:prstGeom prst="round2DiagRect">
            <a:avLst>
              <a:gd name="adj1" fmla="val 0"/>
              <a:gd name="adj2" fmla="val 0"/>
            </a:avLst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Email: debdaskrmkr@yahoo.com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6751" y="4716959"/>
            <a:ext cx="7791450" cy="76944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নবম শ্রেণি  </a:t>
            </a:r>
            <a:r>
              <a:rPr lang="en-US" sz="4400" dirty="0" smtClean="0">
                <a:latin typeface="NikoshBAN" pitchFamily="2" charset="0"/>
                <a:cs typeface="NikoshBAN" pitchFamily="2" charset="0"/>
                <a:sym typeface="Symbol"/>
              </a:rPr>
              <a:t></a:t>
            </a:r>
            <a:r>
              <a:rPr lang="bn-BD" sz="4400" dirty="0" smtClean="0">
                <a:latin typeface="NikoshBAN" pitchFamily="2" charset="0"/>
                <a:cs typeface="NikoshBAN" pitchFamily="2" charset="0"/>
                <a:sym typeface="Symbol"/>
              </a:rPr>
              <a:t> পদার্থ বিজ্ঞান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3012" y="5478959"/>
            <a:ext cx="7795118" cy="76944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নবম অধ্যায়ঃ আলোর প্রতিসরণ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 Diagonal Corner Rectangle 9"/>
          <p:cNvSpPr/>
          <p:nvPr/>
        </p:nvSpPr>
        <p:spPr>
          <a:xfrm>
            <a:off x="666823" y="2888159"/>
            <a:ext cx="7795118" cy="609600"/>
          </a:xfrm>
          <a:prstGeom prst="round2DiagRect">
            <a:avLst>
              <a:gd name="adj1" fmla="val 0"/>
              <a:gd name="adj2" fmla="val 0"/>
            </a:avLst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শুক্রাবাদ, শেরেবাংলানগর, ঢাকাঃ ১২০৭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6895" y="1440359"/>
            <a:ext cx="7798786" cy="76944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সিনিয়র সহকারী  শিক্ষক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1295400" cy="1447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4" grpId="0"/>
      <p:bldP spid="6" grpId="0"/>
      <p:bldP spid="9" grpId="0"/>
      <p:bldP spid="14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7344" y="4953000"/>
            <a:ext cx="7369325" cy="1200329"/>
          </a:xfrm>
          <a:prstGeom prst="rect">
            <a:avLst/>
          </a:prstGeom>
          <a:solidFill>
            <a:srgbClr val="CAFECA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মাছ থেকে আলোকরশ্মি আমাদের চোখে প্রবেশ করে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বলে আমরা পানির নিচে থাকা মাছ দেখতে পাই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45" y="609600"/>
            <a:ext cx="7369324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04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609601" y="1066801"/>
            <a:ext cx="3429000" cy="3200400"/>
            <a:chOff x="2438400" y="1219200"/>
            <a:chExt cx="3429000" cy="3200400"/>
          </a:xfrm>
          <a:solidFill>
            <a:srgbClr val="89FFE9"/>
          </a:solidFill>
        </p:grpSpPr>
        <p:cxnSp>
          <p:nvCxnSpPr>
            <p:cNvPr id="22" name="Straight Connector 21"/>
            <p:cNvCxnSpPr/>
            <p:nvPr/>
          </p:nvCxnSpPr>
          <p:spPr>
            <a:xfrm>
              <a:off x="2514600" y="29718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514600" y="31242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514600" y="32766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514600" y="34290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514600" y="35814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514600" y="37338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514600" y="38862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514600" y="4037012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514600" y="41910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514600" y="43434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/>
            <p:cNvSpPr/>
            <p:nvPr/>
          </p:nvSpPr>
          <p:spPr>
            <a:xfrm>
              <a:off x="2438400" y="1219200"/>
              <a:ext cx="3429000" cy="3200400"/>
            </a:xfrm>
            <a:prstGeom prst="rect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" name="Straight Connector 4"/>
          <p:cNvCxnSpPr/>
          <p:nvPr/>
        </p:nvCxnSpPr>
        <p:spPr>
          <a:xfrm rot="10800000" flipH="1">
            <a:off x="609601" y="2667001"/>
            <a:ext cx="3429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762794" y="2666207"/>
            <a:ext cx="32004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38200" y="1676401"/>
            <a:ext cx="1524000" cy="99060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2019300" y="3009901"/>
            <a:ext cx="1524000" cy="83820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85800" y="1066801"/>
            <a:ext cx="1638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আপাতিত রশ্মি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424056" y="4262736"/>
            <a:ext cx="1614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প্রতিসরিত রশ্মি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24056" y="2133601"/>
            <a:ext cx="1610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বিভেদ তল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09601" y="2133601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বায়ু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4953000" y="1066801"/>
            <a:ext cx="3429000" cy="3200400"/>
            <a:chOff x="2438400" y="1219200"/>
            <a:chExt cx="3429000" cy="3200400"/>
          </a:xfrm>
          <a:solidFill>
            <a:srgbClr val="89FFE9"/>
          </a:solidFill>
        </p:grpSpPr>
        <p:cxnSp>
          <p:nvCxnSpPr>
            <p:cNvPr id="59" name="Straight Connector 58"/>
            <p:cNvCxnSpPr/>
            <p:nvPr/>
          </p:nvCxnSpPr>
          <p:spPr>
            <a:xfrm>
              <a:off x="2514600" y="29718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2514600" y="31242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2514600" y="32766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2514600" y="34290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2514600" y="35814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2514600" y="37338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2514600" y="38862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2514600" y="4037012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2514600" y="41910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2514600" y="4343400"/>
              <a:ext cx="3276600" cy="1588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/>
            <p:cNvSpPr/>
            <p:nvPr/>
          </p:nvSpPr>
          <p:spPr>
            <a:xfrm>
              <a:off x="2438400" y="1219200"/>
              <a:ext cx="3429000" cy="3200400"/>
            </a:xfrm>
            <a:prstGeom prst="rect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609601" y="2753381"/>
            <a:ext cx="6912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পানি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rot="10800000" flipH="1">
            <a:off x="4953000" y="2667001"/>
            <a:ext cx="3429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6200000" flipH="1">
            <a:off x="5029994" y="2667001"/>
            <a:ext cx="32004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 flipH="1" flipV="1">
            <a:off x="5448300" y="3009901"/>
            <a:ext cx="1524000" cy="83820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6629400" y="1676401"/>
            <a:ext cx="1524000" cy="99060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029200" y="4262736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আপাতিত রশ্মি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705600" y="1066801"/>
            <a:ext cx="1614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প্রতিসরিত রশ্মি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029200" y="2133601"/>
            <a:ext cx="13676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বিভেদ তল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690785" y="2133601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বায়ু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690785" y="2753381"/>
            <a:ext cx="6912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পানি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2362200" y="2665413"/>
            <a:ext cx="1600201" cy="1068388"/>
          </a:xfrm>
          <a:prstGeom prst="straightConnector1">
            <a:avLst/>
          </a:prstGeom>
          <a:ln w="38100">
            <a:solidFill>
              <a:srgbClr val="9900CC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6629400" y="1371601"/>
            <a:ext cx="685800" cy="1295400"/>
          </a:xfrm>
          <a:prstGeom prst="straightConnector1">
            <a:avLst/>
          </a:prstGeom>
          <a:ln w="38100">
            <a:solidFill>
              <a:srgbClr val="6600CC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59269" y="4800600"/>
            <a:ext cx="7696338" cy="1077218"/>
          </a:xfrm>
          <a:prstGeom prst="rect">
            <a:avLst/>
          </a:prstGeom>
          <a:solidFill>
            <a:srgbClr val="FFC5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বিভিন্ন মাধ্যমে আলোর বেগ বিভিন্ন তাই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মাধ্যম পরিবর্তনের সময় আলোক রশ্মির দিকের পরিবর্তন হয়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51" grpId="0"/>
      <p:bldP spid="52" grpId="0"/>
      <p:bldP spid="70" grpId="0"/>
      <p:bldP spid="71" grpId="0"/>
      <p:bldP spid="72" grpId="0"/>
      <p:bldP spid="73" grpId="0"/>
      <p:bldP spid="74" grpId="0"/>
      <p:bldP spid="2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685800" y="685800"/>
            <a:ext cx="7772400" cy="1447800"/>
          </a:xfrm>
          <a:prstGeom prst="roundRect">
            <a:avLst>
              <a:gd name="adj" fmla="val 0"/>
            </a:avLst>
          </a:prstGeom>
          <a:solidFill>
            <a:srgbClr val="E8FAB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 পাঠ শিরোনাম </a:t>
            </a:r>
          </a:p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আলোর প্রতিসরণ 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09800"/>
            <a:ext cx="459105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Arrow Connector 16"/>
          <p:cNvCxnSpPr/>
          <p:nvPr/>
        </p:nvCxnSpPr>
        <p:spPr>
          <a:xfrm>
            <a:off x="2590800" y="4980057"/>
            <a:ext cx="3505200" cy="49143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563923" y="4343400"/>
            <a:ext cx="2949354" cy="24571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172200" y="4675257"/>
            <a:ext cx="2303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প্রকৃত অবস্থান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13277" y="4016514"/>
            <a:ext cx="30973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প্রতিবিম্বের অবস্থান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32" name="TextBox 1031"/>
          <p:cNvSpPr txBox="1"/>
          <p:nvPr/>
        </p:nvSpPr>
        <p:spPr>
          <a:xfrm>
            <a:off x="487864" y="5816025"/>
            <a:ext cx="812273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মাছ হতে আগত আলোকরশ্মি প্রতিসৃত হয়ে চোখে প্রবেশ করেছে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35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2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2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 animBg="1"/>
      <p:bldP spid="21" grpId="0"/>
      <p:bldP spid="25" grpId="0"/>
      <p:bldP spid="10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685800"/>
            <a:ext cx="7543800" cy="55626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8F808">
                  <a:tint val="66000"/>
                  <a:satMod val="160000"/>
                </a:srgbClr>
              </a:gs>
              <a:gs pos="50000">
                <a:srgbClr val="08F808">
                  <a:tint val="44500"/>
                  <a:satMod val="160000"/>
                </a:srgbClr>
              </a:gs>
              <a:gs pos="100000">
                <a:srgbClr val="08F808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 প্রতিসরন ব্যাখ্যা করতে পারবে</a:t>
            </a:r>
            <a:endParaRPr lang="bn-BD" sz="40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en-US" sz="4000" dirty="0">
                <a:solidFill>
                  <a:schemeClr val="tx1"/>
                </a:solidFill>
                <a:latin typeface="Times New Roman"/>
                <a:cs typeface="Times New Roman"/>
                <a:sym typeface="Symbol"/>
              </a:rPr>
              <a:t></a:t>
            </a:r>
            <a:r>
              <a:rPr lang="bn-BD" sz="4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প্রতিসরণের সূত্র ব্যাখ্যা করতে পারবে</a:t>
            </a:r>
          </a:p>
          <a:p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lang="bn-BD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প্রতিসরনাঙ্ক ব্যাখ্যা করত্র পারবে</a:t>
            </a:r>
            <a:endParaRPr lang="bn-BD" sz="4000" dirty="0" smtClean="0">
              <a:solidFill>
                <a:schemeClr val="tx1"/>
              </a:solidFill>
              <a:latin typeface="Times New Roman" pitchFamily="18" charset="0"/>
              <a:cs typeface="NikoshBAN" pitchFamily="2" charset="0"/>
            </a:endParaRPr>
          </a:p>
          <a:p>
            <a:r>
              <a:rPr lang="en-US" sz="4000" dirty="0">
                <a:solidFill>
                  <a:schemeClr val="tx1"/>
                </a:solidFill>
                <a:latin typeface="Times New Roman"/>
                <a:cs typeface="Times New Roman"/>
                <a:sym typeface="Symbol"/>
              </a:rPr>
              <a:t></a:t>
            </a:r>
            <a:r>
              <a:rPr lang="bn-BD" sz="4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মাধ্যমের প্রতিসরণাঙ্ক নির্ণয় করতে পারবে</a:t>
            </a:r>
          </a:p>
          <a:p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</a:t>
            </a:r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পরম প্রতিসরনাঙ্ক বর্ণনা করতে পারবে</a:t>
            </a:r>
            <a:endParaRPr lang="bn-BD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9957" y="1700718"/>
            <a:ext cx="9781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বাতাস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3750" y="609600"/>
            <a:ext cx="20217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আপাতিত রশ্মি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64357" y="4267200"/>
            <a:ext cx="20938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প্রতিসরিত রশ্মি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86405" y="786318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4379" y="4800600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/>
                <a:cs typeface="Times New Roman"/>
              </a:rPr>
              <a:t>Ń</a:t>
            </a:r>
            <a:r>
              <a:rPr lang="en-US" sz="2800" baseline="-25000" dirty="0" smtClean="0">
                <a:latin typeface="Times New Roman"/>
                <a:cs typeface="Times New Roman"/>
              </a:rPr>
              <a:t>1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18428" y="1624518"/>
            <a:ext cx="1505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bn-BD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মাধ্যম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2757" y="710118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69907" y="5053518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4764157" y="3910518"/>
            <a:ext cx="2590800" cy="1371600"/>
          </a:xfrm>
          <a:prstGeom prst="straightConnector1">
            <a:avLst/>
          </a:prstGeom>
          <a:ln w="571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1639957" y="2310318"/>
            <a:ext cx="5791200" cy="1600200"/>
          </a:xfrm>
          <a:prstGeom prst="rect">
            <a:avLst/>
          </a:prstGeom>
          <a:solidFill>
            <a:srgbClr val="FFC5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39957" y="2310318"/>
            <a:ext cx="671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কাঁচ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35557" y="2345323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/>
                <a:cs typeface="Times New Roman"/>
              </a:rPr>
              <a:t>Ń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97357" y="3183523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99968" y="2310318"/>
            <a:ext cx="1531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bn-BD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মাধ্যম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83157" y="3829853"/>
            <a:ext cx="410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Ó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 rot="5400000">
            <a:off x="2936151" y="2258943"/>
            <a:ext cx="1981200" cy="1588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16200000" flipH="1">
            <a:off x="3768467" y="3854052"/>
            <a:ext cx="1991380" cy="1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544957" y="2229653"/>
            <a:ext cx="410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 rot="16200000" flipH="1">
            <a:off x="3506857" y="2678043"/>
            <a:ext cx="1676400" cy="83820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411357" y="862518"/>
            <a:ext cx="2514600" cy="144780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rc 73"/>
          <p:cNvSpPr/>
          <p:nvPr/>
        </p:nvSpPr>
        <p:spPr>
          <a:xfrm>
            <a:off x="3468757" y="1801743"/>
            <a:ext cx="533400" cy="533400"/>
          </a:xfrm>
          <a:prstGeom prst="arc">
            <a:avLst>
              <a:gd name="adj1" fmla="val 11090293"/>
              <a:gd name="adj2" fmla="val 19342627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Arc 74"/>
          <p:cNvSpPr/>
          <p:nvPr/>
        </p:nvSpPr>
        <p:spPr>
          <a:xfrm>
            <a:off x="4459357" y="3173343"/>
            <a:ext cx="381000" cy="381000"/>
          </a:xfrm>
          <a:prstGeom prst="arc">
            <a:avLst>
              <a:gd name="adj1" fmla="val 11090293"/>
              <a:gd name="adj2" fmla="val 19342627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Arc 75"/>
          <p:cNvSpPr/>
          <p:nvPr/>
        </p:nvSpPr>
        <p:spPr>
          <a:xfrm rot="10075372">
            <a:off x="4715450" y="3988860"/>
            <a:ext cx="564731" cy="502565"/>
          </a:xfrm>
          <a:prstGeom prst="arc">
            <a:avLst>
              <a:gd name="adj1" fmla="val 11090293"/>
              <a:gd name="adj2" fmla="val 20734944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Arc 76"/>
          <p:cNvSpPr/>
          <p:nvPr/>
        </p:nvSpPr>
        <p:spPr>
          <a:xfrm rot="9087054">
            <a:off x="3841436" y="2648264"/>
            <a:ext cx="381000" cy="381000"/>
          </a:xfrm>
          <a:prstGeom prst="arc">
            <a:avLst>
              <a:gd name="adj1" fmla="val 12965991"/>
              <a:gd name="adj2" fmla="val 20288255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/>
          <p:cNvSpPr txBox="1"/>
          <p:nvPr/>
        </p:nvSpPr>
        <p:spPr>
          <a:xfrm>
            <a:off x="3544957" y="1293168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976635" y="4316343"/>
            <a:ext cx="3449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4459357" y="2664768"/>
            <a:ext cx="298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986035" y="2817168"/>
            <a:ext cx="3449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5224" y="5323582"/>
            <a:ext cx="5795176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দুই মাধ্যমের বিভেদতলে আলোক রশ্মির দিক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পরিবর্তনের ঘটনাকে আলোর প্রতিসরণ বলে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0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3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8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1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0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4000"/>
                            </p:stCondLst>
                            <p:childTnLst>
                              <p:par>
                                <p:cTn id="1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3" grpId="0"/>
      <p:bldP spid="15" grpId="0"/>
      <p:bldP spid="16" grpId="0"/>
      <p:bldP spid="63" grpId="0" animBg="1"/>
      <p:bldP spid="5" grpId="0"/>
      <p:bldP spid="11" grpId="0"/>
      <p:bldP spid="12" grpId="0"/>
      <p:bldP spid="14" grpId="0"/>
      <p:bldP spid="18" grpId="0"/>
      <p:bldP spid="17" grpId="0"/>
      <p:bldP spid="74" grpId="0" animBg="1"/>
      <p:bldP spid="75" grpId="0" animBg="1"/>
      <p:bldP spid="76" grpId="0" animBg="1"/>
      <p:bldP spid="77" grpId="0" animBg="1"/>
      <p:bldP spid="99" grpId="0"/>
      <p:bldP spid="100" grpId="0"/>
      <p:bldP spid="101" grpId="0"/>
      <p:bldP spid="102" grpId="0"/>
      <p:bldP spid="2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533400" y="4876800"/>
            <a:ext cx="7696200" cy="1447799"/>
            <a:chOff x="533400" y="4953000"/>
            <a:chExt cx="7696200" cy="1447799"/>
          </a:xfrm>
          <a:noFill/>
        </p:grpSpPr>
        <p:grpSp>
          <p:nvGrpSpPr>
            <p:cNvPr id="16" name="Group 15"/>
            <p:cNvGrpSpPr/>
            <p:nvPr/>
          </p:nvGrpSpPr>
          <p:grpSpPr>
            <a:xfrm>
              <a:off x="1143000" y="5043845"/>
              <a:ext cx="6553200" cy="1204555"/>
              <a:chOff x="1143000" y="5043845"/>
              <a:chExt cx="6553200" cy="1204555"/>
            </a:xfrm>
            <a:grpFill/>
          </p:grpSpPr>
          <p:cxnSp>
            <p:nvCxnSpPr>
              <p:cNvPr id="68" name="Straight Connector 67"/>
              <p:cNvCxnSpPr/>
              <p:nvPr/>
            </p:nvCxnSpPr>
            <p:spPr>
              <a:xfrm>
                <a:off x="1248415" y="5653445"/>
                <a:ext cx="1266185" cy="397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flipV="1">
                <a:off x="2942594" y="5651212"/>
                <a:ext cx="1019806" cy="2233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4572000" y="5653445"/>
                <a:ext cx="990600" cy="1018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>
                <a:off x="1240279" y="5043845"/>
                <a:ext cx="1339552" cy="58477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sin </a:t>
                </a:r>
                <a:r>
                  <a:rPr lang="en-US" sz="3200" b="1" i="1" dirty="0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3200" b="1" i="1" baseline="-250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32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2819400" y="5043845"/>
                <a:ext cx="1339552" cy="58477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sin </a:t>
                </a:r>
                <a:r>
                  <a:rPr lang="en-US" sz="3200" b="1" i="1" dirty="0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3200" b="1" i="1" baseline="-250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32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4390820" y="5043845"/>
                <a:ext cx="1339552" cy="58477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sin </a:t>
                </a:r>
                <a:r>
                  <a:rPr lang="en-US" sz="3200" b="1" i="1" dirty="0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3200" b="1" i="1" baseline="-250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32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1143000" y="5653445"/>
                <a:ext cx="1400806" cy="58477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sin</a:t>
                </a:r>
                <a:r>
                  <a:rPr lang="en-US" sz="3200" b="1" i="1" dirty="0" smtClean="0">
                    <a:latin typeface="Times New Roman" pitchFamily="18" charset="0"/>
                    <a:cs typeface="Times New Roman" pitchFamily="18" charset="0"/>
                  </a:rPr>
                  <a:t> r</a:t>
                </a:r>
                <a:r>
                  <a:rPr lang="en-US" sz="3200" b="1" i="1" baseline="-250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US" sz="32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2819400" y="5663625"/>
                <a:ext cx="1400806" cy="58477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sin </a:t>
                </a:r>
                <a:r>
                  <a:rPr lang="en-US" sz="3200" b="1" i="1" dirty="0" smtClean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sz="3200" b="1" i="1" baseline="-250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US" sz="32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4343400" y="5663625"/>
                <a:ext cx="1400806" cy="58477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sin </a:t>
                </a:r>
                <a:r>
                  <a:rPr lang="en-US" sz="3200" b="1" i="1" dirty="0" smtClean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sz="3200" b="1" i="1" baseline="-250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US" sz="3200" b="1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2459122" y="5272445"/>
                <a:ext cx="588878" cy="707886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000" dirty="0" smtClean="0">
                    <a:latin typeface="Times New Roman" pitchFamily="18" charset="0"/>
                    <a:cs typeface="Times New Roman" pitchFamily="18" charset="0"/>
                  </a:rPr>
                  <a:t>=</a:t>
                </a:r>
                <a:endParaRPr lang="en-US" sz="4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3962400" y="5272445"/>
                <a:ext cx="588878" cy="707886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000" dirty="0" smtClean="0">
                    <a:latin typeface="Times New Roman" pitchFamily="18" charset="0"/>
                    <a:cs typeface="Times New Roman" pitchFamily="18" charset="0"/>
                  </a:rPr>
                  <a:t>=</a:t>
                </a:r>
                <a:endParaRPr lang="en-US" sz="4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5486400" y="5272445"/>
                <a:ext cx="588878" cy="707886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000" dirty="0" smtClean="0">
                    <a:latin typeface="Times New Roman" pitchFamily="18" charset="0"/>
                    <a:cs typeface="Times New Roman" pitchFamily="18" charset="0"/>
                  </a:rPr>
                  <a:t>=</a:t>
                </a:r>
                <a:endParaRPr lang="en-US" sz="4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5913395" y="5358825"/>
                <a:ext cx="792205" cy="58477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BD" sz="3200" dirty="0" smtClean="0">
                    <a:latin typeface="NikoshBAN" pitchFamily="2" charset="0"/>
                    <a:cs typeface="NikoshBAN" pitchFamily="2" charset="0"/>
                  </a:rPr>
                  <a:t>ধ্রুবক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6657133" y="5274677"/>
                <a:ext cx="1039067" cy="707886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000" dirty="0" smtClean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bn-BD" sz="40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000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</a:t>
                </a:r>
                <a:r>
                  <a:rPr lang="bn-BD" sz="4000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 </a:t>
                </a:r>
                <a:endParaRPr lang="en-US" sz="4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7" name="Flowchart: Process 16"/>
            <p:cNvSpPr/>
            <p:nvPr/>
          </p:nvSpPr>
          <p:spPr>
            <a:xfrm>
              <a:off x="533400" y="4953000"/>
              <a:ext cx="7696200" cy="1447799"/>
            </a:xfrm>
            <a:prstGeom prst="flowChartProcess">
              <a:avLst/>
            </a:prstGeom>
            <a:grpFill/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33400" y="2286000"/>
            <a:ext cx="7696200" cy="2438400"/>
            <a:chOff x="1143000" y="2209800"/>
            <a:chExt cx="6553200" cy="2438400"/>
          </a:xfrm>
        </p:grpSpPr>
        <p:sp>
          <p:nvSpPr>
            <p:cNvPr id="3" name="Rectangle 2"/>
            <p:cNvSpPr/>
            <p:nvPr/>
          </p:nvSpPr>
          <p:spPr>
            <a:xfrm>
              <a:off x="1143000" y="2209800"/>
              <a:ext cx="6553200" cy="24384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1143000" y="2209800"/>
              <a:ext cx="65532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1143000" y="4646612"/>
              <a:ext cx="65532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/>
          <p:cNvCxnSpPr/>
          <p:nvPr/>
        </p:nvCxnSpPr>
        <p:spPr>
          <a:xfrm rot="5400000">
            <a:off x="1219994" y="2437606"/>
            <a:ext cx="33528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H="1">
            <a:off x="1409700" y="800100"/>
            <a:ext cx="1752600" cy="121920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143000" y="838200"/>
            <a:ext cx="1752600" cy="1447800"/>
          </a:xfrm>
          <a:prstGeom prst="line">
            <a:avLst/>
          </a:prstGeom>
          <a:ln w="38100">
            <a:solidFill>
              <a:srgbClr val="08F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09600" y="1447800"/>
            <a:ext cx="2286000" cy="83820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6200000" flipH="1">
            <a:off x="2171700" y="3009899"/>
            <a:ext cx="1981200" cy="53340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6200000" flipH="1">
            <a:off x="2400300" y="2781299"/>
            <a:ext cx="1981200" cy="990600"/>
          </a:xfrm>
          <a:prstGeom prst="straightConnector1">
            <a:avLst/>
          </a:prstGeom>
          <a:ln w="38100">
            <a:solidFill>
              <a:srgbClr val="08F80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H="1">
            <a:off x="2781300" y="2400299"/>
            <a:ext cx="1676400" cy="144780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47"/>
          <p:cNvSpPr/>
          <p:nvPr/>
        </p:nvSpPr>
        <p:spPr>
          <a:xfrm>
            <a:off x="2590800" y="1600200"/>
            <a:ext cx="609600" cy="381000"/>
          </a:xfrm>
          <a:prstGeom prst="arc">
            <a:avLst>
              <a:gd name="adj1" fmla="val 10753989"/>
              <a:gd name="adj2" fmla="val 16459087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Arc 48"/>
          <p:cNvSpPr/>
          <p:nvPr/>
        </p:nvSpPr>
        <p:spPr>
          <a:xfrm>
            <a:off x="2362200" y="1447800"/>
            <a:ext cx="990600" cy="838200"/>
          </a:xfrm>
          <a:prstGeom prst="arc">
            <a:avLst>
              <a:gd name="adj1" fmla="val 10753989"/>
              <a:gd name="adj2" fmla="val 16459087"/>
            </a:avLst>
          </a:prstGeom>
          <a:ln w="28575">
            <a:solidFill>
              <a:srgbClr val="08F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Arc 49"/>
          <p:cNvSpPr/>
          <p:nvPr/>
        </p:nvSpPr>
        <p:spPr>
          <a:xfrm>
            <a:off x="2133600" y="1295400"/>
            <a:ext cx="1524000" cy="1371600"/>
          </a:xfrm>
          <a:prstGeom prst="arc">
            <a:avLst>
              <a:gd name="adj1" fmla="val 10753989"/>
              <a:gd name="adj2" fmla="val 16459087"/>
            </a:avLst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Arc 50"/>
          <p:cNvSpPr/>
          <p:nvPr/>
        </p:nvSpPr>
        <p:spPr>
          <a:xfrm rot="18713779" flipV="1">
            <a:off x="2783741" y="3036807"/>
            <a:ext cx="609600" cy="381000"/>
          </a:xfrm>
          <a:prstGeom prst="arc">
            <a:avLst>
              <a:gd name="adj1" fmla="val 10753989"/>
              <a:gd name="adj2" fmla="val 15505301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c 51"/>
          <p:cNvSpPr/>
          <p:nvPr/>
        </p:nvSpPr>
        <p:spPr>
          <a:xfrm rot="16454066" flipV="1">
            <a:off x="2514460" y="2737501"/>
            <a:ext cx="914682" cy="1001998"/>
          </a:xfrm>
          <a:prstGeom prst="arc">
            <a:avLst>
              <a:gd name="adj1" fmla="val 10753989"/>
              <a:gd name="adj2" fmla="val 15398616"/>
            </a:avLst>
          </a:prstGeom>
          <a:ln w="28575">
            <a:solidFill>
              <a:srgbClr val="08F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c 52"/>
          <p:cNvSpPr/>
          <p:nvPr/>
        </p:nvSpPr>
        <p:spPr>
          <a:xfrm rot="16907777" flipV="1">
            <a:off x="2274894" y="2466693"/>
            <a:ext cx="1524000" cy="1371600"/>
          </a:xfrm>
          <a:prstGeom prst="arc">
            <a:avLst>
              <a:gd name="adj1" fmla="val 10753989"/>
              <a:gd name="adj2" fmla="val 16425151"/>
            </a:avLst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2286000" y="76200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524000" y="76200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14400" y="99060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971800" y="373380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b="1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352800" y="366778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b="1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670448" y="335280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b="1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3124200" y="609602"/>
            <a:ext cx="5103518" cy="1523998"/>
            <a:chOff x="3124200" y="609602"/>
            <a:chExt cx="5103518" cy="1523998"/>
          </a:xfrm>
        </p:grpSpPr>
        <p:grpSp>
          <p:nvGrpSpPr>
            <p:cNvPr id="40" name="Group 39"/>
            <p:cNvGrpSpPr/>
            <p:nvPr/>
          </p:nvGrpSpPr>
          <p:grpSpPr>
            <a:xfrm>
              <a:off x="3124200" y="609602"/>
              <a:ext cx="5103518" cy="1523998"/>
              <a:chOff x="3657600" y="63726"/>
              <a:chExt cx="5334000" cy="1536474"/>
            </a:xfrm>
          </p:grpSpPr>
          <p:sp>
            <p:nvSpPr>
              <p:cNvPr id="41" name="Rectangle 40"/>
              <p:cNvSpPr/>
              <p:nvPr/>
            </p:nvSpPr>
            <p:spPr>
              <a:xfrm flipH="1" flipV="1">
                <a:off x="3657600" y="160020"/>
                <a:ext cx="5334000" cy="14401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45" name="Straight Connector 44"/>
              <p:cNvCxnSpPr/>
              <p:nvPr/>
            </p:nvCxnSpPr>
            <p:spPr>
              <a:xfrm flipV="1">
                <a:off x="3657600" y="908786"/>
                <a:ext cx="5334000" cy="158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 rot="5400000" flipV="1">
                <a:off x="4925302" y="-604941"/>
                <a:ext cx="620592" cy="2014160"/>
              </a:xfrm>
              <a:prstGeom prst="rect">
                <a:avLst/>
              </a:prstGeom>
              <a:noFill/>
            </p:spPr>
            <p:txBody>
              <a:bodyPr vert="vert" wrap="none" rtlCol="0">
                <a:spAutoFit/>
              </a:bodyPr>
              <a:lstStyle/>
              <a:p>
                <a:pPr algn="ctr"/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আপাতিত রশ্মি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 rot="5400000" flipV="1">
                <a:off x="7549859" y="-291094"/>
                <a:ext cx="620592" cy="2086462"/>
              </a:xfrm>
              <a:prstGeom prst="rect">
                <a:avLst/>
              </a:prstGeom>
              <a:noFill/>
            </p:spPr>
            <p:txBody>
              <a:bodyPr vert="vert" wrap="none" rtlCol="0">
                <a:spAutoFit/>
              </a:bodyPr>
              <a:lstStyle/>
              <a:p>
                <a:pPr algn="ctr"/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প্রতিসরিত রশ্মি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 rot="5400000" flipV="1">
                <a:off x="6616791" y="-182127"/>
                <a:ext cx="620592" cy="1112298"/>
              </a:xfrm>
              <a:prstGeom prst="rect">
                <a:avLst/>
              </a:prstGeom>
              <a:noFill/>
            </p:spPr>
            <p:txBody>
              <a:bodyPr vert="vert" wrap="none" rtlCol="0">
                <a:spAutoFit/>
              </a:bodyPr>
              <a:lstStyle/>
              <a:p>
                <a:pPr algn="ctr"/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অভিলম্ব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6172200" y="755138"/>
                <a:ext cx="304800" cy="304800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 rot="5400000" flipV="1">
                <a:off x="7727575" y="327634"/>
                <a:ext cx="620592" cy="1848629"/>
              </a:xfrm>
              <a:prstGeom prst="rect">
                <a:avLst/>
              </a:prstGeom>
              <a:noFill/>
            </p:spPr>
            <p:txBody>
              <a:bodyPr vert="vert" wrap="none" rtlCol="0">
                <a:spAutoFit/>
              </a:bodyPr>
              <a:lstStyle/>
              <a:p>
                <a:pPr algn="ctr"/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আপাতন বিন্দু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cxnSp>
          <p:nvCxnSpPr>
            <p:cNvPr id="70" name="Straight Arrow Connector 69"/>
            <p:cNvCxnSpPr/>
            <p:nvPr/>
          </p:nvCxnSpPr>
          <p:spPr>
            <a:xfrm>
              <a:off x="3127586" y="917379"/>
              <a:ext cx="2532279" cy="525374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endCxn id="41" idx="0"/>
            </p:cNvCxnSpPr>
            <p:nvPr/>
          </p:nvCxnSpPr>
          <p:spPr>
            <a:xfrm>
              <a:off x="5675153" y="685800"/>
              <a:ext cx="806" cy="1447800"/>
            </a:xfrm>
            <a:prstGeom prst="straightConnector1">
              <a:avLst/>
            </a:prstGeom>
            <a:ln w="38100"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3282984" y="1534180"/>
              <a:ext cx="23558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একই বিভেদ তলে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>
              <a:off x="5675959" y="1442752"/>
              <a:ext cx="1169785" cy="69084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702" y="2362200"/>
            <a:ext cx="2201898" cy="2286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156554" y="3221504"/>
            <a:ext cx="838691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স্নেল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/>
      <p:bldP spid="55" grpId="0"/>
      <p:bldP spid="56" grpId="0"/>
      <p:bldP spid="57" grpId="0"/>
      <p:bldP spid="58" grpId="0"/>
      <p:bldP spid="59" grpId="0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38200" y="914400"/>
            <a:ext cx="7315200" cy="2834640"/>
            <a:chOff x="3909060" y="2415540"/>
            <a:chExt cx="3276600" cy="2834640"/>
          </a:xfrm>
        </p:grpSpPr>
        <p:sp>
          <p:nvSpPr>
            <p:cNvPr id="5" name="Rectangle 4"/>
            <p:cNvSpPr/>
            <p:nvPr/>
          </p:nvSpPr>
          <p:spPr>
            <a:xfrm>
              <a:off x="3909060" y="2415540"/>
              <a:ext cx="3276600" cy="1409700"/>
            </a:xfrm>
            <a:prstGeom prst="rect">
              <a:avLst/>
            </a:prstGeom>
            <a:solidFill>
              <a:srgbClr val="08F80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909060" y="3840480"/>
              <a:ext cx="3276600" cy="1409700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" name="Straight Connector 8"/>
          <p:cNvCxnSpPr>
            <a:stCxn id="5" idx="0"/>
            <a:endCxn id="7" idx="2"/>
          </p:cNvCxnSpPr>
          <p:nvPr/>
        </p:nvCxnSpPr>
        <p:spPr>
          <a:xfrm>
            <a:off x="4495800" y="914400"/>
            <a:ext cx="0" cy="28346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7" idx="0"/>
          </p:cNvCxnSpPr>
          <p:nvPr/>
        </p:nvCxnSpPr>
        <p:spPr>
          <a:xfrm>
            <a:off x="2286000" y="914400"/>
            <a:ext cx="2209800" cy="142494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495800" y="2331720"/>
            <a:ext cx="1104900" cy="1417320"/>
          </a:xfrm>
          <a:prstGeom prst="line">
            <a:avLst/>
          </a:prstGeom>
          <a:ln w="38100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5" idx="2"/>
          </p:cNvCxnSpPr>
          <p:nvPr/>
        </p:nvCxnSpPr>
        <p:spPr>
          <a:xfrm flipV="1">
            <a:off x="3390900" y="2324100"/>
            <a:ext cx="1104900" cy="14097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4491990" y="914400"/>
            <a:ext cx="2213610" cy="1424940"/>
          </a:xfrm>
          <a:prstGeom prst="line">
            <a:avLst/>
          </a:prstGeom>
          <a:ln w="38100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" name="Arc 1024"/>
          <p:cNvSpPr/>
          <p:nvPr/>
        </p:nvSpPr>
        <p:spPr>
          <a:xfrm rot="682495">
            <a:off x="3932696" y="1831542"/>
            <a:ext cx="738176" cy="616316"/>
          </a:xfrm>
          <a:prstGeom prst="arc">
            <a:avLst>
              <a:gd name="adj1" fmla="val 11698684"/>
              <a:gd name="adj2" fmla="val 1750772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/>
          <p:cNvSpPr/>
          <p:nvPr/>
        </p:nvSpPr>
        <p:spPr>
          <a:xfrm rot="1096428" flipV="1">
            <a:off x="4234332" y="2015542"/>
            <a:ext cx="848063" cy="898815"/>
          </a:xfrm>
          <a:prstGeom prst="arc">
            <a:avLst>
              <a:gd name="adj1" fmla="val 16076687"/>
              <a:gd name="adj2" fmla="val 19347889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7" name="TextBox 1026"/>
          <p:cNvSpPr txBox="1"/>
          <p:nvPr/>
        </p:nvSpPr>
        <p:spPr>
          <a:xfrm>
            <a:off x="4502582" y="2819400"/>
            <a:ext cx="602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01686" y="1172483"/>
            <a:ext cx="517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Arc 38"/>
          <p:cNvSpPr/>
          <p:nvPr/>
        </p:nvSpPr>
        <p:spPr>
          <a:xfrm rot="2626258" flipV="1">
            <a:off x="4101978" y="2233979"/>
            <a:ext cx="620163" cy="696254"/>
          </a:xfrm>
          <a:prstGeom prst="arc">
            <a:avLst>
              <a:gd name="adj1" fmla="val 15514139"/>
              <a:gd name="adj2" fmla="val 19802188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c 39"/>
          <p:cNvSpPr/>
          <p:nvPr/>
        </p:nvSpPr>
        <p:spPr>
          <a:xfrm rot="2743847">
            <a:off x="4355745" y="1803234"/>
            <a:ext cx="683724" cy="781292"/>
          </a:xfrm>
          <a:prstGeom prst="arc">
            <a:avLst>
              <a:gd name="adj1" fmla="val 11269002"/>
              <a:gd name="adj2" fmla="val 16942408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3962400" y="2868930"/>
            <a:ext cx="517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0" y="1113405"/>
            <a:ext cx="602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5" name="TextBox 1034"/>
          <p:cNvSpPr txBox="1"/>
          <p:nvPr/>
        </p:nvSpPr>
        <p:spPr>
          <a:xfrm>
            <a:off x="914400" y="1626870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01576" y="236005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31418" y="3886200"/>
            <a:ext cx="731520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প্রতিসরণাঙ্ক,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aseline="30000" dirty="0" err="1" smtClean="0">
                <a:latin typeface="NikoshBAN" pitchFamily="2" charset="0"/>
                <a:cs typeface="NikoshBAN" pitchFamily="2" charset="0"/>
              </a:rPr>
              <a:t>a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Symbol"/>
              </a:rPr>
              <a:t></a:t>
            </a:r>
            <a:r>
              <a:rPr lang="en-US" sz="3200" baseline="-25000" dirty="0" err="1" smtClean="0">
                <a:latin typeface="NikoshBAN" pitchFamily="2" charset="0"/>
                <a:cs typeface="NikoshBAN" pitchFamily="2" charset="0"/>
                <a:sym typeface="Symbol"/>
              </a:rPr>
              <a:t>b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= (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sin</a:t>
            </a:r>
            <a:r>
              <a:rPr lang="en-US" sz="3200" i="1" dirty="0" err="1" smtClean="0">
                <a:latin typeface="Times New Roman"/>
                <a:cs typeface="Times New Roman"/>
                <a:sym typeface="Symbol"/>
              </a:rPr>
              <a:t>i</a:t>
            </a:r>
            <a:r>
              <a:rPr lang="en-US" sz="3200" b="1" dirty="0" smtClean="0">
                <a:latin typeface="Times New Roman"/>
                <a:cs typeface="Times New Roman"/>
                <a:sym typeface="Symbol"/>
              </a:rPr>
              <a:t>/</a:t>
            </a:r>
            <a:r>
              <a:rPr lang="en-US" sz="3200" dirty="0" err="1" smtClean="0">
                <a:latin typeface="Times New Roman"/>
                <a:cs typeface="Times New Roman"/>
                <a:sym typeface="Symbol"/>
              </a:rPr>
              <a:t>sin</a:t>
            </a:r>
            <a:r>
              <a:rPr lang="en-US" sz="3200" i="1" dirty="0" err="1" smtClean="0">
                <a:latin typeface="Times New Roman"/>
                <a:cs typeface="Times New Roman"/>
                <a:sym typeface="Symbol"/>
              </a:rPr>
              <a:t>r</a:t>
            </a:r>
            <a:r>
              <a:rPr lang="en-US" sz="3200" dirty="0" smtClean="0">
                <a:latin typeface="Times New Roman"/>
                <a:cs typeface="Times New Roman"/>
                <a:sym typeface="Symbol"/>
              </a:rPr>
              <a:t>)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38200" y="4623375"/>
            <a:ext cx="731520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প্রতিসরণাঙ্ক,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aseline="30000" dirty="0" err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Symbol"/>
              </a:rPr>
              <a:t></a:t>
            </a:r>
            <a:r>
              <a:rPr lang="en-US" sz="3200" baseline="-25000" dirty="0" err="1">
                <a:latin typeface="NikoshBAN" pitchFamily="2" charset="0"/>
                <a:cs typeface="NikoshBAN" pitchFamily="2" charset="0"/>
                <a:sym typeface="Symbol"/>
              </a:rPr>
              <a:t>a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= (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sinr</a:t>
            </a:r>
            <a:r>
              <a:rPr lang="en-US" sz="3200" b="1" dirty="0" smtClean="0">
                <a:latin typeface="Times New Roman"/>
                <a:cs typeface="Times New Roman"/>
                <a:sym typeface="Symbol"/>
              </a:rPr>
              <a:t>/</a:t>
            </a:r>
            <a:r>
              <a:rPr lang="en-US" sz="3200" dirty="0" err="1" smtClean="0">
                <a:latin typeface="Times New Roman"/>
                <a:cs typeface="Times New Roman"/>
                <a:sym typeface="Symbol"/>
              </a:rPr>
              <a:t>sin</a:t>
            </a:r>
            <a:r>
              <a:rPr lang="en-US" sz="3200" i="1" dirty="0" err="1" smtClean="0">
                <a:latin typeface="Times New Roman"/>
                <a:cs typeface="Times New Roman"/>
                <a:sym typeface="Symbol"/>
              </a:rPr>
              <a:t>i</a:t>
            </a:r>
            <a:r>
              <a:rPr lang="en-US" sz="3200" dirty="0" smtClean="0">
                <a:latin typeface="Times New Roman"/>
                <a:cs typeface="Times New Roman"/>
                <a:sym typeface="Symbol"/>
              </a:rPr>
              <a:t>)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31418" y="5331261"/>
            <a:ext cx="731520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aseline="30000" dirty="0" err="1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</a:t>
            </a:r>
            <a:r>
              <a:rPr lang="en-US" sz="4000" baseline="-25000" dirty="0" err="1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sinr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sin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)=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/(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sin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sin</a:t>
            </a:r>
            <a:r>
              <a:rPr lang="en-US" sz="3200" i="1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1/ </a:t>
            </a:r>
            <a:r>
              <a:rPr lang="en-US" sz="3200" baseline="30000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Symbol"/>
              </a:rPr>
              <a:t></a:t>
            </a:r>
            <a:r>
              <a:rPr lang="en-US" sz="3200" baseline="-25000" dirty="0" err="1">
                <a:latin typeface="NikoshBAN" pitchFamily="2" charset="0"/>
                <a:cs typeface="NikoshBAN" pitchFamily="2" charset="0"/>
                <a:sym typeface="Symbol"/>
              </a:rPr>
              <a:t>b</a:t>
            </a:r>
            <a:r>
              <a:rPr lang="en-US" sz="3200" baseline="-250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23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 animBg="1"/>
      <p:bldP spid="36" grpId="0" animBg="1"/>
      <p:bldP spid="1027" grpId="0"/>
      <p:bldP spid="38" grpId="0"/>
      <p:bldP spid="39" grpId="0" animBg="1"/>
      <p:bldP spid="40" grpId="0" animBg="1"/>
      <p:bldP spid="41" grpId="0"/>
      <p:bldP spid="42" grpId="0"/>
      <p:bldP spid="1035" grpId="0"/>
      <p:bldP spid="52" grpId="0"/>
      <p:bldP spid="53" grpId="0" animBg="1"/>
      <p:bldP spid="54" grpId="0" animBg="1"/>
      <p:bldP spid="5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57200" y="905292"/>
            <a:ext cx="8153400" cy="3505200"/>
            <a:chOff x="457200" y="762000"/>
            <a:chExt cx="8153400" cy="3505200"/>
          </a:xfrm>
        </p:grpSpPr>
        <p:sp>
          <p:nvSpPr>
            <p:cNvPr id="9" name="Flowchart: Process 8"/>
            <p:cNvSpPr/>
            <p:nvPr/>
          </p:nvSpPr>
          <p:spPr>
            <a:xfrm>
              <a:off x="6781800" y="1676400"/>
              <a:ext cx="1219200" cy="152400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457200" y="762000"/>
              <a:ext cx="8153400" cy="3505200"/>
              <a:chOff x="1066800" y="2667000"/>
              <a:chExt cx="6705601" cy="3505200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1143000" y="2743200"/>
                <a:ext cx="6629401" cy="3343275"/>
                <a:chOff x="685800" y="2895600"/>
                <a:chExt cx="3777217" cy="3343275"/>
              </a:xfrm>
            </p:grpSpPr>
            <p:pic>
              <p:nvPicPr>
                <p:cNvPr id="4" name="Picture 3" descr="animated_refraction2.gif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85800" y="2895600"/>
                  <a:ext cx="3733800" cy="3343275"/>
                </a:xfrm>
                <a:prstGeom prst="rect">
                  <a:avLst/>
                </a:prstGeom>
                <a:solidFill>
                  <a:srgbClr val="FFFF99"/>
                </a:solidFill>
              </p:spPr>
            </p:pic>
            <p:sp>
              <p:nvSpPr>
                <p:cNvPr id="5" name="Flowchart: Process 4"/>
                <p:cNvSpPr/>
                <p:nvPr/>
              </p:nvSpPr>
              <p:spPr>
                <a:xfrm>
                  <a:off x="3657600" y="3962400"/>
                  <a:ext cx="685800" cy="228600"/>
                </a:xfrm>
                <a:prstGeom prst="flowChartProcess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Flowchart: Process 5"/>
                <p:cNvSpPr/>
                <p:nvPr/>
              </p:nvSpPr>
              <p:spPr>
                <a:xfrm>
                  <a:off x="685800" y="2895600"/>
                  <a:ext cx="1600200" cy="228600"/>
                </a:xfrm>
                <a:prstGeom prst="flowChartProcess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Flowchart: Process 6"/>
                <p:cNvSpPr/>
                <p:nvPr/>
              </p:nvSpPr>
              <p:spPr>
                <a:xfrm>
                  <a:off x="3059519" y="3124200"/>
                  <a:ext cx="838200" cy="762000"/>
                </a:xfrm>
                <a:prstGeom prst="flowChartProcess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8" name="Flowchart: Process 7"/>
                <p:cNvSpPr/>
                <p:nvPr/>
              </p:nvSpPr>
              <p:spPr>
                <a:xfrm>
                  <a:off x="685800" y="3200400"/>
                  <a:ext cx="609600" cy="381000"/>
                </a:xfrm>
                <a:prstGeom prst="flowChartProcess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Flowchart: Process 9"/>
                <p:cNvSpPr/>
                <p:nvPr/>
              </p:nvSpPr>
              <p:spPr>
                <a:xfrm>
                  <a:off x="914400" y="5562600"/>
                  <a:ext cx="990600" cy="457200"/>
                </a:xfrm>
                <a:prstGeom prst="flowChartProcess">
                  <a:avLst/>
                </a:prstGeom>
                <a:solidFill>
                  <a:srgbClr val="FFFF7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Flowchart: Process 10"/>
                <p:cNvSpPr/>
                <p:nvPr/>
              </p:nvSpPr>
              <p:spPr>
                <a:xfrm>
                  <a:off x="3581400" y="5562600"/>
                  <a:ext cx="762000" cy="381000"/>
                </a:xfrm>
                <a:prstGeom prst="flowChartProcess">
                  <a:avLst/>
                </a:prstGeom>
                <a:solidFill>
                  <a:srgbClr val="FFFF7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Flowchart: Process 11"/>
                <p:cNvSpPr/>
                <p:nvPr/>
              </p:nvSpPr>
              <p:spPr>
                <a:xfrm>
                  <a:off x="762000" y="4343400"/>
                  <a:ext cx="381000" cy="304800"/>
                </a:xfrm>
                <a:prstGeom prst="flowChartProcess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Flowchart: Process 12"/>
                <p:cNvSpPr/>
                <p:nvPr/>
              </p:nvSpPr>
              <p:spPr>
                <a:xfrm>
                  <a:off x="762000" y="5029200"/>
                  <a:ext cx="381000" cy="304800"/>
                </a:xfrm>
                <a:prstGeom prst="flowChartProcess">
                  <a:avLst/>
                </a:prstGeom>
                <a:solidFill>
                  <a:srgbClr val="FFFF7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Flowchart: Process 24"/>
                <p:cNvSpPr/>
                <p:nvPr/>
              </p:nvSpPr>
              <p:spPr>
                <a:xfrm>
                  <a:off x="3663803" y="3581400"/>
                  <a:ext cx="799214" cy="762000"/>
                </a:xfrm>
                <a:prstGeom prst="flowChartProcess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bn-BD" sz="28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আলোর বেগ</a:t>
                  </a:r>
                  <a:endParaRPr lang="en-US" sz="28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  <p:sp>
            <p:nvSpPr>
              <p:cNvPr id="16" name="Flowchart: Process 15"/>
              <p:cNvSpPr/>
              <p:nvPr/>
            </p:nvSpPr>
            <p:spPr>
              <a:xfrm>
                <a:off x="1066800" y="2667000"/>
                <a:ext cx="6705600" cy="3505200"/>
              </a:xfrm>
              <a:prstGeom prst="flowChartProcess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457200" y="2133600"/>
              <a:ext cx="9781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বাতাস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7200" y="786825"/>
              <a:ext cx="202170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আপাতিত রশ্মি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516757" y="3657600"/>
              <a:ext cx="209384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প্রতিসরিত রশ্মি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105060" y="2133600"/>
              <a:ext cx="15055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bn-BD" sz="3200" dirty="0" smtClean="0"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মাধ্যম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3400" y="2743200"/>
              <a:ext cx="6719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কাঁচ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30094" y="2706469"/>
              <a:ext cx="13805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r>
                <a:rPr lang="bn-BD" sz="3200" dirty="0" smtClean="0"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মাধ্যম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800600" y="762000"/>
              <a:ext cx="381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bn-BD" sz="32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মাধ্যমে আলোর বেগ = </a:t>
              </a:r>
              <a:r>
                <a:rPr lang="en-US" sz="2800" b="1" dirty="0" smtClean="0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sz="2800" b="1" baseline="-25000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57200" y="3657600"/>
              <a:ext cx="3886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r>
                <a:rPr lang="bn-BD" sz="32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মাধ্যমে আলোর বেগ = </a:t>
              </a:r>
              <a:r>
                <a:rPr lang="en-US" sz="2800" b="1" dirty="0" err="1" smtClean="0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en-US" sz="2800" b="1" baseline="-25000" dirty="0" err="1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" name="Arc 1"/>
            <p:cNvSpPr/>
            <p:nvPr/>
          </p:nvSpPr>
          <p:spPr>
            <a:xfrm rot="20462625">
              <a:off x="4384211" y="2372044"/>
              <a:ext cx="535750" cy="762000"/>
            </a:xfrm>
            <a:prstGeom prst="arc">
              <a:avLst>
                <a:gd name="adj1" fmla="val 14078668"/>
                <a:gd name="adj2" fmla="val 18978578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/>
            <p:cNvSpPr/>
            <p:nvPr/>
          </p:nvSpPr>
          <p:spPr>
            <a:xfrm rot="9662625">
              <a:off x="4612811" y="2504756"/>
              <a:ext cx="535750" cy="762000"/>
            </a:xfrm>
            <a:prstGeom prst="arc">
              <a:avLst>
                <a:gd name="adj1" fmla="val 14078668"/>
                <a:gd name="adj2" fmla="val 18621039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457200" y="4562892"/>
            <a:ext cx="8161020" cy="707886"/>
          </a:xfrm>
          <a:prstGeom prst="rect">
            <a:avLst/>
          </a:prstGeom>
          <a:solidFill>
            <a:srgbClr val="89FFE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প্রতিসরণাঙ্ক,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aseline="30000" dirty="0" err="1" smtClean="0">
                <a:latin typeface="NikoshBAN" pitchFamily="2" charset="0"/>
                <a:cs typeface="NikoshBAN" pitchFamily="2" charset="0"/>
              </a:rPr>
              <a:t>a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  <a:sym typeface="Symbol"/>
              </a:rPr>
              <a:t></a:t>
            </a:r>
            <a:r>
              <a:rPr lang="en-US" sz="3200" baseline="-25000" dirty="0" err="1" smtClean="0">
                <a:latin typeface="NikoshBAN" pitchFamily="2" charset="0"/>
                <a:cs typeface="NikoshBAN" pitchFamily="2" charset="0"/>
                <a:sym typeface="Symbol"/>
              </a:rPr>
              <a:t>b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= (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C</a:t>
            </a:r>
            <a:r>
              <a:rPr lang="en-US" sz="3200" baseline="-25000" dirty="0" err="1" smtClean="0">
                <a:latin typeface="NikoshBAN" pitchFamily="2" charset="0"/>
                <a:cs typeface="NikoshBAN" pitchFamily="2" charset="0"/>
                <a:sym typeface="Symbol"/>
              </a:rPr>
              <a:t>a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b="1" dirty="0">
                <a:latin typeface="Times New Roman"/>
                <a:cs typeface="Times New Roman"/>
                <a:sym typeface="Symbol"/>
              </a:rPr>
              <a:t>/</a:t>
            </a:r>
            <a:r>
              <a:rPr lang="en-US" sz="3200" b="1" dirty="0" smtClean="0">
                <a:latin typeface="Times New Roman"/>
                <a:cs typeface="Times New Roman"/>
                <a:sym typeface="Symbol"/>
              </a:rPr>
              <a:t> </a:t>
            </a:r>
            <a:r>
              <a:rPr lang="en-US" sz="3200" dirty="0" err="1" smtClean="0">
                <a:latin typeface="Times New Roman"/>
                <a:cs typeface="Times New Roman"/>
                <a:sym typeface="Symbol"/>
              </a:rPr>
              <a:t>C</a:t>
            </a:r>
            <a:r>
              <a:rPr lang="en-US" sz="3200" baseline="-25000" dirty="0" err="1">
                <a:latin typeface="Times New Roman"/>
                <a:cs typeface="Times New Roman"/>
                <a:sym typeface="Symbol"/>
              </a:rPr>
              <a:t>b</a:t>
            </a:r>
            <a:r>
              <a:rPr lang="en-US" sz="3200" dirty="0" smtClean="0">
                <a:latin typeface="Times New Roman"/>
                <a:cs typeface="Times New Roman"/>
                <a:sym typeface="Symbol"/>
              </a:rPr>
              <a:t>)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9579" y="5311914"/>
            <a:ext cx="8161020" cy="707886"/>
          </a:xfrm>
          <a:prstGeom prst="rect">
            <a:avLst/>
          </a:prstGeom>
          <a:solidFill>
            <a:srgbClr val="89FFE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পরম প্রতিসরণাঙ্ক,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Symbol"/>
              </a:rPr>
              <a:t></a:t>
            </a:r>
            <a:r>
              <a:rPr lang="en-US" sz="3200" baseline="-25000" dirty="0" smtClean="0">
                <a:latin typeface="NikoshBAN" pitchFamily="2" charset="0"/>
                <a:cs typeface="NikoshBAN" pitchFamily="2" charset="0"/>
                <a:sym typeface="Symbol"/>
              </a:rPr>
              <a:t>b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= (C</a:t>
            </a:r>
            <a:r>
              <a:rPr lang="en-US" sz="3200" baseline="-25000" dirty="0">
                <a:latin typeface="NikoshBAN" pitchFamily="2" charset="0"/>
                <a:cs typeface="NikoshBAN" pitchFamily="2" charset="0"/>
                <a:sym typeface="Symbol"/>
              </a:rPr>
              <a:t>0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b="1" dirty="0">
                <a:latin typeface="Times New Roman"/>
                <a:cs typeface="Times New Roman"/>
                <a:sym typeface="Symbol"/>
              </a:rPr>
              <a:t>/</a:t>
            </a:r>
            <a:r>
              <a:rPr lang="en-US" sz="3200" b="1" dirty="0" smtClean="0">
                <a:latin typeface="Times New Roman"/>
                <a:cs typeface="Times New Roman"/>
                <a:sym typeface="Symbol"/>
              </a:rPr>
              <a:t> </a:t>
            </a:r>
            <a:r>
              <a:rPr lang="en-US" sz="3200" dirty="0" err="1" smtClean="0">
                <a:latin typeface="Times New Roman"/>
                <a:cs typeface="Times New Roman"/>
                <a:sym typeface="Symbol"/>
              </a:rPr>
              <a:t>C</a:t>
            </a:r>
            <a:r>
              <a:rPr lang="en-US" sz="3200" baseline="-25000" dirty="0" err="1">
                <a:latin typeface="Times New Roman"/>
                <a:cs typeface="Times New Roman"/>
                <a:sym typeface="Symbol"/>
              </a:rPr>
              <a:t>b</a:t>
            </a:r>
            <a:r>
              <a:rPr lang="en-US" sz="3200" dirty="0" smtClean="0">
                <a:latin typeface="Times New Roman"/>
                <a:cs typeface="Times New Roman"/>
                <a:sym typeface="Symbol"/>
              </a:rPr>
              <a:t>)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4724400"/>
            <a:ext cx="7149487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“প্রতিসরণাঙ্কের মান নির্ভর করে আপাতণ ও প্রতিসরণ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মাধ্যমের প্রকৃতি ও এবং আপাতিত আলোর বর্ণের উপর ”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উক্তিটির যথার্থতা বিশ্লেষণ কর। 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609600"/>
            <a:ext cx="7149487" cy="1015663"/>
          </a:xfrm>
          <a:prstGeom prst="rect">
            <a:avLst/>
          </a:prstGeom>
          <a:solidFill>
            <a:srgbClr val="FFC5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8" y="1676400"/>
            <a:ext cx="7248525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8000" y="1868269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বায়ু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140" y="2630269"/>
            <a:ext cx="7328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কাঁচ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5" grpId="0" animBg="1"/>
      <p:bldP spid="3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30453" y="609600"/>
            <a:ext cx="7527748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0453" y="4835604"/>
            <a:ext cx="7527747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66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= 1.33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53" y="1885950"/>
            <a:ext cx="7591425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5715000" y="2665272"/>
            <a:ext cx="2362200" cy="10156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= ?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371475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600" baseline="-250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= 2.7 </a:t>
            </a:r>
            <a:r>
              <a:rPr lang="en-US" sz="3600" dirty="0" smtClean="0">
                <a:latin typeface="Times New Roman"/>
                <a:cs typeface="Times New Roman"/>
              </a:rPr>
              <a:t>× 10</a:t>
            </a:r>
            <a:r>
              <a:rPr lang="en-US" sz="3600" baseline="30000" dirty="0" smtClean="0">
                <a:latin typeface="Times New Roman"/>
                <a:cs typeface="Times New Roman"/>
              </a:rPr>
              <a:t>8</a:t>
            </a:r>
            <a:r>
              <a:rPr lang="en-US" sz="3600" dirty="0" smtClean="0">
                <a:latin typeface="Times New Roman"/>
                <a:cs typeface="Times New Roman"/>
              </a:rPr>
              <a:t> ms</a:t>
            </a:r>
            <a:r>
              <a:rPr lang="en-US" sz="3600" baseline="30000" dirty="0" smtClean="0">
                <a:latin typeface="Times New Roman"/>
                <a:cs typeface="Times New Roman"/>
              </a:rPr>
              <a:t>−1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17880" y="1926847"/>
            <a:ext cx="4122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0200" y="2819161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7075" y="1901190"/>
            <a:ext cx="3512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600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= 3 </a:t>
            </a:r>
            <a:r>
              <a:rPr lang="en-US" sz="3600" dirty="0" smtClean="0">
                <a:latin typeface="Times New Roman"/>
                <a:cs typeface="Times New Roman"/>
              </a:rPr>
              <a:t>× 10</a:t>
            </a:r>
            <a:r>
              <a:rPr lang="en-US" sz="3600" baseline="30000" dirty="0" smtClean="0">
                <a:latin typeface="Times New Roman"/>
                <a:cs typeface="Times New Roman"/>
              </a:rPr>
              <a:t>8</a:t>
            </a:r>
            <a:r>
              <a:rPr lang="en-US" sz="3600" dirty="0" smtClean="0">
                <a:latin typeface="Times New Roman"/>
                <a:cs typeface="Times New Roman"/>
              </a:rPr>
              <a:t> ms</a:t>
            </a:r>
            <a:r>
              <a:rPr lang="en-US" sz="3600" baseline="30000" dirty="0" smtClean="0">
                <a:latin typeface="Times New Roman"/>
                <a:cs typeface="Times New Roman"/>
              </a:rPr>
              <a:t>−1</a:t>
            </a:r>
            <a:r>
              <a:rPr lang="en-US" sz="3600" dirty="0" smtClean="0">
                <a:latin typeface="Times New Roman"/>
                <a:cs typeface="Times New Roman"/>
              </a:rPr>
              <a:t>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/>
      <p:bldP spid="7" grpId="0"/>
      <p:bldP spid="10" grpId="0"/>
      <p:bldP spid="11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931986" y="4876800"/>
            <a:ext cx="6764214" cy="636270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 মাধ্যমের প্রতিসরণাঙ্ক বেশি এবং কেন?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31986" y="762000"/>
            <a:ext cx="6764214" cy="3927230"/>
            <a:chOff x="931986" y="762000"/>
            <a:chExt cx="6764214" cy="392723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/>
            <a:srcRect l="33860" t="14225" r="34625" b="33793"/>
            <a:stretch/>
          </p:blipFill>
          <p:spPr bwMode="auto">
            <a:xfrm>
              <a:off x="931986" y="762000"/>
              <a:ext cx="6764214" cy="3927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4" name="TextBox 3"/>
            <p:cNvSpPr txBox="1"/>
            <p:nvPr/>
          </p:nvSpPr>
          <p:spPr>
            <a:xfrm>
              <a:off x="3149620" y="1026233"/>
              <a:ext cx="2295239" cy="57129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কেরোসিন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709747" y="2844779"/>
              <a:ext cx="1222786" cy="57129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পানি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485339" y="3597915"/>
              <a:ext cx="1110387" cy="51688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দর্পণ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1" name="Rounded Rectangle 10"/>
          <p:cNvSpPr/>
          <p:nvPr/>
        </p:nvSpPr>
        <p:spPr>
          <a:xfrm>
            <a:off x="931986" y="5715000"/>
            <a:ext cx="6764214" cy="636270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পানির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 কারন ঘনত্ব বেশী, আলোর বেগ কম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5498"/>
            <a:ext cx="395287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1" name="Straight Connector 50"/>
          <p:cNvCxnSpPr/>
          <p:nvPr/>
        </p:nvCxnSpPr>
        <p:spPr>
          <a:xfrm flipV="1">
            <a:off x="1698308" y="1910298"/>
            <a:ext cx="1470660" cy="899160"/>
          </a:xfrm>
          <a:prstGeom prst="line">
            <a:avLst/>
          </a:prstGeom>
          <a:ln w="57150">
            <a:solidFill>
              <a:srgbClr val="0000FF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222308" y="843498"/>
            <a:ext cx="0" cy="242316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4" name="Arc 2073"/>
          <p:cNvSpPr/>
          <p:nvPr/>
        </p:nvSpPr>
        <p:spPr>
          <a:xfrm rot="10800000" flipV="1">
            <a:off x="2765108" y="2062698"/>
            <a:ext cx="533400" cy="594360"/>
          </a:xfrm>
          <a:prstGeom prst="arc">
            <a:avLst>
              <a:gd name="adj1" fmla="val 2030817"/>
              <a:gd name="adj2" fmla="val 8059574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Arc 78"/>
          <p:cNvSpPr/>
          <p:nvPr/>
        </p:nvSpPr>
        <p:spPr>
          <a:xfrm>
            <a:off x="3168968" y="1392138"/>
            <a:ext cx="586740" cy="594360"/>
          </a:xfrm>
          <a:prstGeom prst="arc">
            <a:avLst>
              <a:gd name="adj1" fmla="val 13024273"/>
              <a:gd name="adj2" fmla="val 1982355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5" name="Flowchart: Connector 2074"/>
          <p:cNvSpPr/>
          <p:nvPr/>
        </p:nvSpPr>
        <p:spPr>
          <a:xfrm>
            <a:off x="1469708" y="3891498"/>
            <a:ext cx="457200" cy="457200"/>
          </a:xfrm>
          <a:prstGeom prst="flowChartConnector">
            <a:avLst/>
          </a:prstGeom>
          <a:solidFill>
            <a:srgbClr val="C00000"/>
          </a:solidFill>
          <a:ln>
            <a:noFill/>
          </a:ln>
          <a:scene3d>
            <a:camera prst="isometricOffAxis2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698308" y="1376898"/>
            <a:ext cx="0" cy="2788920"/>
          </a:xfrm>
          <a:prstGeom prst="line">
            <a:avLst/>
          </a:prstGeom>
          <a:ln w="57150">
            <a:solidFill>
              <a:srgbClr val="9900CC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1698308" y="1895058"/>
            <a:ext cx="1524000" cy="230124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6" name="TextBox 2075"/>
          <p:cNvSpPr txBox="1"/>
          <p:nvPr/>
        </p:nvSpPr>
        <p:spPr>
          <a:xfrm>
            <a:off x="2704599" y="581888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287276" y="2809458"/>
            <a:ext cx="510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bn-BD" sz="2800" b="1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/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103274" y="3749278"/>
            <a:ext cx="4635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185863" y="2519898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143349" y="1463278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720326" y="1369278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471863" y="887968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en-US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764711" y="2700248"/>
            <a:ext cx="324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8" name="TextBox 2077"/>
          <p:cNvSpPr txBox="1"/>
          <p:nvPr/>
        </p:nvSpPr>
        <p:spPr>
          <a:xfrm>
            <a:off x="2062158" y="1253490"/>
            <a:ext cx="587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বায়ু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410100" y="3596878"/>
            <a:ext cx="6912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পানি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79" name="TextBox 2078"/>
          <p:cNvSpPr txBox="1"/>
          <p:nvPr/>
        </p:nvSpPr>
        <p:spPr>
          <a:xfrm>
            <a:off x="838201" y="4356318"/>
            <a:ext cx="7848600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ক. প্রতিসরণ কী?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খ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. প্রতিসরণাঙ্ক ব্যাখ্যা কর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গ. </a:t>
            </a:r>
            <a:r>
              <a:rPr lang="bn-BD" sz="3200" dirty="0" smtClean="0">
                <a:latin typeface="Times New Roman" pitchFamily="18" charset="0"/>
                <a:cs typeface="NikoshBAN" pitchFamily="2" charset="0"/>
              </a:rPr>
              <a:t>OP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এর দূরত্ব নির্ণয় কর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ঘ. মূদ্রাটি কিছু উপরে দেখার কারন বিশ্লেষণ কর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4572000" y="1681698"/>
            <a:ext cx="4114800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পাত্রের তলায়  অবস্থানে একটি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রঙিন মূদ্রা আছে। উপর থেকে 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দেখলে এটি  বিন্দুতে দেখা যায়।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দেওয়া আছে,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OB = 2m.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aseline="30000" dirty="0" err="1" smtClean="0">
                <a:latin typeface="NikoshBAN" pitchFamily="2" charset="0"/>
                <a:cs typeface="NikoshBAN" pitchFamily="2" charset="0"/>
              </a:rPr>
              <a:t>a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</a:t>
            </a:r>
            <a:r>
              <a:rPr lang="en-US" sz="3200" baseline="-25000" dirty="0" err="1" smtClean="0">
                <a:latin typeface="NikoshBAN" pitchFamily="2" charset="0"/>
                <a:cs typeface="NikoshBAN" pitchFamily="2" charset="0"/>
                <a:sym typeface="Symbol"/>
              </a:rPr>
              <a:t>b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= 1.33.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0" y="581888"/>
            <a:ext cx="4114800" cy="1015663"/>
          </a:xfrm>
          <a:prstGeom prst="rect">
            <a:avLst/>
          </a:prstGeom>
          <a:solidFill>
            <a:srgbClr val="E8FAB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 flipV="1">
            <a:off x="3222308" y="990600"/>
            <a:ext cx="1349692" cy="904458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92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0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20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7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000"/>
                                        <p:tgtEl>
                                          <p:spTgt spid="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9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0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000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3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0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000"/>
                                        <p:tgtEl>
                                          <p:spTgt spid="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000"/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90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2000"/>
                                        <p:tgtEl>
                                          <p:spTgt spid="20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10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0"/>
                                        <p:tgtEl>
                                          <p:spTgt spid="20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30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000"/>
                                        <p:tgtEl>
                                          <p:spTgt spid="20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50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2000"/>
                                        <p:tgtEl>
                                          <p:spTgt spid="20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7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2000"/>
                                        <p:tgtEl>
                                          <p:spTgt spid="20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4" grpId="0" animBg="1"/>
      <p:bldP spid="79" grpId="0" animBg="1"/>
      <p:bldP spid="2075" grpId="0" animBg="1"/>
      <p:bldP spid="2076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2078" grpId="0"/>
      <p:bldP spid="91" grpId="0"/>
      <p:bldP spid="2079" grpId="0" uiExpand="1" build="p" animBg="1"/>
      <p:bldP spid="93" grpId="0" uiExpand="1" build="p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562100" y="1752600"/>
            <a:ext cx="5486400" cy="3200400"/>
          </a:xfrm>
          <a:prstGeom prst="ellipse">
            <a:avLst/>
          </a:prstGeom>
          <a:gradFill flip="none" rotWithShape="1">
            <a:gsLst>
              <a:gs pos="0">
                <a:srgbClr val="08F808">
                  <a:tint val="66000"/>
                  <a:satMod val="160000"/>
                </a:srgbClr>
              </a:gs>
              <a:gs pos="50000">
                <a:srgbClr val="08F808">
                  <a:tint val="44500"/>
                  <a:satMod val="160000"/>
                </a:srgbClr>
              </a:gs>
              <a:gs pos="100000">
                <a:srgbClr val="08F808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819400" y="2590800"/>
            <a:ext cx="2971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3039</TotalTime>
  <Words>419</Words>
  <Application>Microsoft Office PowerPoint</Application>
  <PresentationFormat>On-screen Show (4:3)</PresentationFormat>
  <Paragraphs>138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Debdas</cp:lastModifiedBy>
  <cp:revision>302</cp:revision>
  <dcterms:created xsi:type="dcterms:W3CDTF">2006-08-16T00:00:00Z</dcterms:created>
  <dcterms:modified xsi:type="dcterms:W3CDTF">2013-10-21T02:13:00Z</dcterms:modified>
</cp:coreProperties>
</file>